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6" r:id="rId3"/>
    <p:sldId id="260" r:id="rId4"/>
    <p:sldId id="259" r:id="rId5"/>
    <p:sldId id="261" r:id="rId6"/>
    <p:sldId id="263" r:id="rId7"/>
    <p:sldId id="264" r:id="rId8"/>
    <p:sldId id="265" r:id="rId9"/>
    <p:sldId id="266" r:id="rId10"/>
    <p:sldId id="267" r:id="rId11"/>
    <p:sldId id="269" r:id="rId12"/>
    <p:sldId id="270" r:id="rId13"/>
    <p:sldId id="271" r:id="rId14"/>
  </p:sldIdLst>
  <p:sldSz cx="9144000" cy="6858000" type="screen4x3"/>
  <p:notesSz cx="6858000" cy="9144000"/>
  <p:embeddedFontLst>
    <p:embeddedFont>
      <p:font typeface="a시월구일1" panose="02020600000000000000" pitchFamily="18" charset="-127"/>
      <p:regular r:id="rId17"/>
    </p:embeddedFont>
    <p:embeddedFont>
      <p:font typeface="a시월구일2" panose="02020600000000000000" pitchFamily="18" charset="-127"/>
      <p:regular r:id="rId18"/>
    </p:embeddedFont>
    <p:embeddedFont>
      <p:font typeface="a시월구일3" panose="02020600000000000000" pitchFamily="18" charset="-127"/>
      <p:regular r:id="rId19"/>
    </p:embeddedFont>
    <p:embeddedFont>
      <p:font typeface="a시월구일4" panose="02020600000000000000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4FEFC48-787A-4E8D-9F23-5A21BBA2E1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EA834D-AE27-41B3-AB71-B60804CA32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0321C-A894-4A3B-B690-15AA09605E3B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8B8508-F6DA-40A7-8C4D-047A05CBAD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A603498-3739-4C7F-AEB7-8BE4FB21A9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A9F5A8-D59D-4B06-883A-8E0174FF53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022572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26C08A-52D4-4C36-B625-63E250775D81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90322-D153-4528-B8F3-B90CAAC2EE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74463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1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065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4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411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8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211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1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341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886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177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40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24C4E-AC2D-49E8-A3AE-B091F86F78EA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8695C-CA4C-4AB6-9EFD-7247CE14D4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01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9.xml"/><Relationship Id="rId7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3.xml"/><Relationship Id="rId5" Type="http://schemas.openxmlformats.org/officeDocument/2006/relationships/slide" Target="slide11.xml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8894F9D-5448-43F2-8149-3DD94F09F6D7}"/>
              </a:ext>
            </a:extLst>
          </p:cNvPr>
          <p:cNvSpPr/>
          <p:nvPr/>
        </p:nvSpPr>
        <p:spPr>
          <a:xfrm>
            <a:off x="0" y="-1"/>
            <a:ext cx="9144000" cy="572844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ko-KR" altLang="en-US" sz="6600" dirty="0" err="1">
                <a:latin typeface="a시월구일4" panose="02020600000000000000" pitchFamily="18" charset="-127"/>
                <a:ea typeface="a시월구일4" panose="02020600000000000000" pitchFamily="18" charset="-127"/>
              </a:rPr>
              <a:t>리드믹카</a:t>
            </a:r>
            <a:endParaRPr lang="en-US" altLang="ko-KR" sz="2000" dirty="0">
              <a:latin typeface="a시월구일4" panose="02020600000000000000" pitchFamily="18" charset="-127"/>
              <a:ea typeface="a시월구일4" panose="02020600000000000000" pitchFamily="18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자동차 시스템 기획서</a:t>
            </a:r>
            <a:endParaRPr lang="en-US" altLang="ko-KR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  <a:p>
            <a:pPr algn="ctr">
              <a:lnSpc>
                <a:spcPct val="130000"/>
              </a:lnSpc>
            </a:pPr>
            <a:endParaRPr lang="en-US" altLang="ko-KR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  <a:p>
            <a:pPr algn="ctr">
              <a:lnSpc>
                <a:spcPct val="130000"/>
              </a:lnSpc>
            </a:pPr>
            <a:endParaRPr lang="en-US" altLang="ko-KR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  <a:p>
            <a:pPr algn="ctr">
              <a:lnSpc>
                <a:spcPct val="130000"/>
              </a:lnSpc>
            </a:pPr>
            <a:endParaRPr lang="en-US" altLang="ko-KR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  <a:p>
            <a:pPr algn="ctr">
              <a:lnSpc>
                <a:spcPct val="130000"/>
              </a:lnSpc>
            </a:pPr>
            <a:r>
              <a:rPr lang="en-US" altLang="ko-KR" sz="1350" u="sng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Writer</a:t>
            </a:r>
          </a:p>
          <a:p>
            <a:pPr algn="ctr">
              <a:lnSpc>
                <a:spcPct val="130000"/>
              </a:lnSpc>
            </a:pP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육탁기</a:t>
            </a:r>
            <a:endParaRPr lang="en-US" altLang="ko-KR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9834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89A23A4-EFAE-4F9F-A135-4139D40B9128}"/>
              </a:ext>
            </a:extLst>
          </p:cNvPr>
          <p:cNvSpPr/>
          <p:nvPr/>
        </p:nvSpPr>
        <p:spPr>
          <a:xfrm>
            <a:off x="779929" y="4023676"/>
            <a:ext cx="3262581" cy="19830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2A1C068-6A06-446A-AD71-82BA8D99E1DC}"/>
              </a:ext>
            </a:extLst>
          </p:cNvPr>
          <p:cNvSpPr/>
          <p:nvPr/>
        </p:nvSpPr>
        <p:spPr>
          <a:xfrm>
            <a:off x="4966620" y="4023676"/>
            <a:ext cx="3262581" cy="19830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9D6A04-F30E-434E-AF6D-50B4218B1B01}"/>
              </a:ext>
            </a:extLst>
          </p:cNvPr>
          <p:cNvSpPr txBox="1"/>
          <p:nvPr/>
        </p:nvSpPr>
        <p:spPr>
          <a:xfrm>
            <a:off x="779929" y="1348624"/>
            <a:ext cx="1571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3) </a:t>
            </a:r>
            <a:r>
              <a:rPr lang="ko-KR" altLang="en-US" sz="1400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드리프트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방법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4DCA03-998A-407E-9C64-08F14C1C21D1}"/>
              </a:ext>
            </a:extLst>
          </p:cNvPr>
          <p:cNvSpPr txBox="1"/>
          <p:nvPr/>
        </p:nvSpPr>
        <p:spPr>
          <a:xfrm>
            <a:off x="938448" y="1656401"/>
            <a:ext cx="1916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A. Kick Button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지속입력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7AC05B-E122-4589-A551-C109193BAAE3}"/>
              </a:ext>
            </a:extLst>
          </p:cNvPr>
          <p:cNvSpPr txBox="1"/>
          <p:nvPr/>
        </p:nvSpPr>
        <p:spPr>
          <a:xfrm>
            <a:off x="1098452" y="1933400"/>
            <a:ext cx="3650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Kick Button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을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초간 누르면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상태로 전환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D25C17-32C8-487C-971D-E91E8F02E77C}"/>
              </a:ext>
            </a:extLst>
          </p:cNvPr>
          <p:cNvSpPr txBox="1"/>
          <p:nvPr/>
        </p:nvSpPr>
        <p:spPr>
          <a:xfrm>
            <a:off x="938448" y="2645146"/>
            <a:ext cx="1720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차량에 끼치는 영향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96CB70-B6FC-4DAB-9B07-FE63929A7E60}"/>
              </a:ext>
            </a:extLst>
          </p:cNvPr>
          <p:cNvSpPr txBox="1"/>
          <p:nvPr/>
        </p:nvSpPr>
        <p:spPr>
          <a:xfrm>
            <a:off x="1098452" y="2922145"/>
            <a:ext cx="4849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상태라면 차량의 현재속도가 시간에 비례하여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만큼 감속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D1E097-C7E5-40B6-9894-62C9A45AB5A3}"/>
              </a:ext>
            </a:extLst>
          </p:cNvPr>
          <p:cNvSpPr txBox="1"/>
          <p:nvPr/>
        </p:nvSpPr>
        <p:spPr>
          <a:xfrm>
            <a:off x="1098452" y="3218392"/>
            <a:ext cx="53222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차량 회전방향의 반대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(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local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좌표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x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축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로 힘이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강도만큼 전달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BBCBBA-B30C-47B1-B95A-3715F2B1B708}"/>
              </a:ext>
            </a:extLst>
          </p:cNvPr>
          <p:cNvGrpSpPr/>
          <p:nvPr/>
        </p:nvGrpSpPr>
        <p:grpSpPr>
          <a:xfrm rot="5400000">
            <a:off x="1268505" y="3838750"/>
            <a:ext cx="770966" cy="1389530"/>
            <a:chOff x="2469003" y="4379598"/>
            <a:chExt cx="770966" cy="1389530"/>
          </a:xfrm>
        </p:grpSpPr>
        <p:sp>
          <p:nvSpPr>
            <p:cNvPr id="2" name="화살표: 오각형 1">
              <a:extLst>
                <a:ext uri="{FF2B5EF4-FFF2-40B4-BE49-F238E27FC236}">
                  <a16:creationId xmlns:a16="http://schemas.microsoft.com/office/drawing/2014/main" id="{9DDE1E22-F68D-4E17-B71E-4976476431EC}"/>
                </a:ext>
              </a:extLst>
            </p:cNvPr>
            <p:cNvSpPr/>
            <p:nvPr/>
          </p:nvSpPr>
          <p:spPr>
            <a:xfrm rot="16200000">
              <a:off x="2159721" y="4688880"/>
              <a:ext cx="1389530" cy="770965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15BEA22F-B3E4-4BE9-8BD0-0A4094C70AD6}"/>
                </a:ext>
              </a:extLst>
            </p:cNvPr>
            <p:cNvSpPr/>
            <p:nvPr/>
          </p:nvSpPr>
          <p:spPr>
            <a:xfrm>
              <a:off x="2469003" y="4930588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51C67B8-3270-4C14-81C7-C3729666660D}"/>
                </a:ext>
              </a:extLst>
            </p:cNvPr>
            <p:cNvSpPr/>
            <p:nvPr/>
          </p:nvSpPr>
          <p:spPr>
            <a:xfrm>
              <a:off x="3162996" y="4930588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625FAD5-7D5C-41B3-8E5B-3C8AA0C69405}"/>
                </a:ext>
              </a:extLst>
            </p:cNvPr>
            <p:cNvSpPr/>
            <p:nvPr/>
          </p:nvSpPr>
          <p:spPr>
            <a:xfrm>
              <a:off x="2469003" y="5472881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DF67C14-CE02-47E8-863B-B51988458E5C}"/>
                </a:ext>
              </a:extLst>
            </p:cNvPr>
            <p:cNvSpPr/>
            <p:nvPr/>
          </p:nvSpPr>
          <p:spPr>
            <a:xfrm>
              <a:off x="3162996" y="5472881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0F402FE-2DD4-4DC7-A19A-D0398043063D}"/>
              </a:ext>
            </a:extLst>
          </p:cNvPr>
          <p:cNvSpPr/>
          <p:nvPr/>
        </p:nvSpPr>
        <p:spPr>
          <a:xfrm>
            <a:off x="2499298" y="4223489"/>
            <a:ext cx="1296175" cy="61853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진행 방향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2141666-71A4-475D-A576-8089C73FF706}"/>
              </a:ext>
            </a:extLst>
          </p:cNvPr>
          <p:cNvGrpSpPr/>
          <p:nvPr/>
        </p:nvGrpSpPr>
        <p:grpSpPr>
          <a:xfrm rot="5400000">
            <a:off x="5463349" y="3837233"/>
            <a:ext cx="770966" cy="1389530"/>
            <a:chOff x="2469003" y="4379598"/>
            <a:chExt cx="770966" cy="1389530"/>
          </a:xfrm>
        </p:grpSpPr>
        <p:sp>
          <p:nvSpPr>
            <p:cNvPr id="27" name="화살표: 오각형 26">
              <a:extLst>
                <a:ext uri="{FF2B5EF4-FFF2-40B4-BE49-F238E27FC236}">
                  <a16:creationId xmlns:a16="http://schemas.microsoft.com/office/drawing/2014/main" id="{16499D12-60FF-479B-A6A6-7555209A126E}"/>
                </a:ext>
              </a:extLst>
            </p:cNvPr>
            <p:cNvSpPr/>
            <p:nvPr/>
          </p:nvSpPr>
          <p:spPr>
            <a:xfrm rot="16200000">
              <a:off x="2159721" y="4688880"/>
              <a:ext cx="1389530" cy="770965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0E12DF7-A556-49EC-BB4F-8D6DEF01CE70}"/>
                </a:ext>
              </a:extLst>
            </p:cNvPr>
            <p:cNvSpPr/>
            <p:nvPr/>
          </p:nvSpPr>
          <p:spPr>
            <a:xfrm>
              <a:off x="2469003" y="4930588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7B1F68B6-9479-4421-A13E-448DD553BC1E}"/>
                </a:ext>
              </a:extLst>
            </p:cNvPr>
            <p:cNvSpPr/>
            <p:nvPr/>
          </p:nvSpPr>
          <p:spPr>
            <a:xfrm>
              <a:off x="3162996" y="4930588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2FD568D1-3641-4ACA-8FA4-42AA525BE4F3}"/>
                </a:ext>
              </a:extLst>
            </p:cNvPr>
            <p:cNvSpPr/>
            <p:nvPr/>
          </p:nvSpPr>
          <p:spPr>
            <a:xfrm>
              <a:off x="2469003" y="5472881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654AB78B-294D-4F2A-AB3D-DCD6067259A6}"/>
                </a:ext>
              </a:extLst>
            </p:cNvPr>
            <p:cNvSpPr/>
            <p:nvPr/>
          </p:nvSpPr>
          <p:spPr>
            <a:xfrm>
              <a:off x="3162996" y="5472881"/>
              <a:ext cx="76973" cy="24604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2F20F58-7A33-43E0-AA72-92160F5AB0B8}"/>
              </a:ext>
            </a:extLst>
          </p:cNvPr>
          <p:cNvSpPr txBox="1"/>
          <p:nvPr/>
        </p:nvSpPr>
        <p:spPr>
          <a:xfrm>
            <a:off x="1953453" y="6125407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주행상태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29EDA49-2AD1-4C92-8419-70AD82482C0F}"/>
              </a:ext>
            </a:extLst>
          </p:cNvPr>
          <p:cNvSpPr txBox="1"/>
          <p:nvPr/>
        </p:nvSpPr>
        <p:spPr>
          <a:xfrm>
            <a:off x="5949103" y="6125407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</a:t>
            </a:r>
          </a:p>
        </p:txBody>
      </p:sp>
      <p:sp>
        <p:nvSpPr>
          <p:cNvPr id="6" name="화살표: 원형 5">
            <a:extLst>
              <a:ext uri="{FF2B5EF4-FFF2-40B4-BE49-F238E27FC236}">
                <a16:creationId xmlns:a16="http://schemas.microsoft.com/office/drawing/2014/main" id="{2BA8CAE3-BB8D-43A5-9110-44FBE15C69B6}"/>
              </a:ext>
            </a:extLst>
          </p:cNvPr>
          <p:cNvSpPr/>
          <p:nvPr/>
        </p:nvSpPr>
        <p:spPr>
          <a:xfrm>
            <a:off x="6317817" y="4384310"/>
            <a:ext cx="1517113" cy="1983059"/>
          </a:xfrm>
          <a:prstGeom prst="circularArrow">
            <a:avLst>
              <a:gd name="adj1" fmla="val 12071"/>
              <a:gd name="adj2" fmla="val 1035693"/>
              <a:gd name="adj3" fmla="val 20361932"/>
              <a:gd name="adj4" fmla="val 15771238"/>
              <a:gd name="adj5" fmla="val 1132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0DD03C-D96A-4CD7-8F5F-E7D991E07BD4}"/>
              </a:ext>
            </a:extLst>
          </p:cNvPr>
          <p:cNvSpPr txBox="1"/>
          <p:nvPr/>
        </p:nvSpPr>
        <p:spPr>
          <a:xfrm>
            <a:off x="7142008" y="4699805"/>
            <a:ext cx="793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회전방향</a:t>
            </a: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24C9FB60-30F9-4C5B-81A9-07FA3B229D42}"/>
              </a:ext>
            </a:extLst>
          </p:cNvPr>
          <p:cNvSpPr/>
          <p:nvPr/>
        </p:nvSpPr>
        <p:spPr>
          <a:xfrm rot="16200000">
            <a:off x="5350594" y="5082741"/>
            <a:ext cx="579604" cy="360633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44C729-7D3E-411F-A9FA-F38C783D04DF}"/>
              </a:ext>
            </a:extLst>
          </p:cNvPr>
          <p:cNvSpPr txBox="1"/>
          <p:nvPr/>
        </p:nvSpPr>
        <p:spPr>
          <a:xfrm>
            <a:off x="5117357" y="5620673"/>
            <a:ext cx="11304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강도</a:t>
            </a:r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269707E4-A0AF-42A2-8DA2-A084A98ED68D}"/>
              </a:ext>
            </a:extLst>
          </p:cNvPr>
          <p:cNvSpPr/>
          <p:nvPr/>
        </p:nvSpPr>
        <p:spPr>
          <a:xfrm rot="10800000">
            <a:off x="6496770" y="4023676"/>
            <a:ext cx="579604" cy="36063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70136F-C09D-4413-B5BF-58ED668EBF7D}"/>
              </a:ext>
            </a:extLst>
          </p:cNvPr>
          <p:cNvSpPr txBox="1"/>
          <p:nvPr/>
        </p:nvSpPr>
        <p:spPr>
          <a:xfrm>
            <a:off x="7152871" y="4065492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제동력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400F67-5610-4624-A626-A36DB903F3DD}"/>
              </a:ext>
            </a:extLst>
          </p:cNvPr>
          <p:cNvSpPr txBox="1"/>
          <p:nvPr/>
        </p:nvSpPr>
        <p:spPr>
          <a:xfrm>
            <a:off x="7938130" y="365464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드리프트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926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96A4D0-4E46-42B7-B86C-70E4E946683C}"/>
              </a:ext>
            </a:extLst>
          </p:cNvPr>
          <p:cNvSpPr txBox="1"/>
          <p:nvPr/>
        </p:nvSpPr>
        <p:spPr>
          <a:xfrm>
            <a:off x="457200" y="1255058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4.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부스터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1D5880-2212-429F-9D6C-0B02A1A583D6}"/>
              </a:ext>
            </a:extLst>
          </p:cNvPr>
          <p:cNvSpPr txBox="1"/>
          <p:nvPr/>
        </p:nvSpPr>
        <p:spPr>
          <a:xfrm>
            <a:off x="779929" y="1624390"/>
            <a:ext cx="43172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차량의 속도를 일시적으로 대폭 증가시키는 효과를 주는 장치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1DB4D3-C0DF-4ABD-ADE9-C0E5EEB57803}"/>
              </a:ext>
            </a:extLst>
          </p:cNvPr>
          <p:cNvSpPr txBox="1"/>
          <p:nvPr/>
        </p:nvSpPr>
        <p:spPr>
          <a:xfrm>
            <a:off x="779929" y="2012932"/>
            <a:ext cx="2188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1)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부스터 사용 가능 상태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6451EB-C2E5-4EAD-9482-E64B25A8CD28}"/>
              </a:ext>
            </a:extLst>
          </p:cNvPr>
          <p:cNvSpPr txBox="1"/>
          <p:nvPr/>
        </p:nvSpPr>
        <p:spPr>
          <a:xfrm>
            <a:off x="902589" y="2320709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사망 상태가 아닐 경우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85EF8F-8888-4AEF-AE1A-D074D0253CEC}"/>
              </a:ext>
            </a:extLst>
          </p:cNvPr>
          <p:cNvSpPr txBox="1"/>
          <p:nvPr/>
        </p:nvSpPr>
        <p:spPr>
          <a:xfrm>
            <a:off x="902589" y="2628486"/>
            <a:ext cx="2279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Max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인 경우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422C40-6789-4D19-ADB0-AE8277541015}"/>
              </a:ext>
            </a:extLst>
          </p:cNvPr>
          <p:cNvSpPr txBox="1"/>
          <p:nvPr/>
        </p:nvSpPr>
        <p:spPr>
          <a:xfrm>
            <a:off x="902589" y="2936263"/>
            <a:ext cx="2299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공중에 있는 상태가 아닐 경우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0AD5EC-4D88-455B-A7A8-77725D6725D5}"/>
              </a:ext>
            </a:extLst>
          </p:cNvPr>
          <p:cNvSpPr txBox="1"/>
          <p:nvPr/>
        </p:nvSpPr>
        <p:spPr>
          <a:xfrm>
            <a:off x="779929" y="3322414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부스터 사용 방법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42BBA6-AE4A-488A-B423-0BFB360845A3}"/>
              </a:ext>
            </a:extLst>
          </p:cNvPr>
          <p:cNvSpPr txBox="1"/>
          <p:nvPr/>
        </p:nvSpPr>
        <p:spPr>
          <a:xfrm>
            <a:off x="1001201" y="3663708"/>
            <a:ext cx="1720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A.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 획득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EC5AC4-D578-43B7-8A1A-37A432D9D5D8}"/>
              </a:ext>
            </a:extLst>
          </p:cNvPr>
          <p:cNvSpPr txBox="1"/>
          <p:nvPr/>
        </p:nvSpPr>
        <p:spPr>
          <a:xfrm>
            <a:off x="1216682" y="3909816"/>
            <a:ext cx="4075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노트 성공 판정을 얻게 되면 부스터 게이지가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만큼 증가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E6E94A-7BB8-476F-99C3-AB522A0BFB18}"/>
              </a:ext>
            </a:extLst>
          </p:cNvPr>
          <p:cNvSpPr txBox="1"/>
          <p:nvPr/>
        </p:nvSpPr>
        <p:spPr>
          <a:xfrm>
            <a:off x="1001201" y="4284740"/>
            <a:ext cx="16963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Max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0ABAB7-F8EF-4756-8627-6B3F84F09860}"/>
              </a:ext>
            </a:extLst>
          </p:cNvPr>
          <p:cNvSpPr txBox="1"/>
          <p:nvPr/>
        </p:nvSpPr>
        <p:spPr>
          <a:xfrm>
            <a:off x="1216682" y="4530848"/>
            <a:ext cx="4083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Max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라면 부스터 사용가능 상태로 전환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292D8B1-6D0C-41EF-8A08-2B52D5525E85}"/>
              </a:ext>
            </a:extLst>
          </p:cNvPr>
          <p:cNvSpPr txBox="1"/>
          <p:nvPr/>
        </p:nvSpPr>
        <p:spPr>
          <a:xfrm>
            <a:off x="1001201" y="4905772"/>
            <a:ext cx="17412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C.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Button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클릭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8C0746-9248-45B4-9D91-9E79114CB5A9}"/>
              </a:ext>
            </a:extLst>
          </p:cNvPr>
          <p:cNvSpPr txBox="1"/>
          <p:nvPr/>
        </p:nvSpPr>
        <p:spPr>
          <a:xfrm>
            <a:off x="1216682" y="5151880"/>
            <a:ext cx="6500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버튼 클릭 시 부스터가 발동되며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이동속도가 초당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만큼 증가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(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제한속도까지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B2C1E6-6079-4E89-914D-857AA92B8449}"/>
              </a:ext>
            </a:extLst>
          </p:cNvPr>
          <p:cNvSpPr txBox="1"/>
          <p:nvPr/>
        </p:nvSpPr>
        <p:spPr>
          <a:xfrm>
            <a:off x="1001201" y="5821705"/>
            <a:ext cx="15648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D.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상태 해제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4B459F-8D77-47E6-B10A-00E6CFA257C2}"/>
              </a:ext>
            </a:extLst>
          </p:cNvPr>
          <p:cNvSpPr txBox="1"/>
          <p:nvPr/>
        </p:nvSpPr>
        <p:spPr>
          <a:xfrm>
            <a:off x="1216682" y="6108614"/>
            <a:ext cx="5553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0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이하 일 때까지 지속되며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0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이하 일 때 부스터 상태가 해제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D4CCEE-2443-463C-B08C-C57806361119}"/>
              </a:ext>
            </a:extLst>
          </p:cNvPr>
          <p:cNvSpPr txBox="1"/>
          <p:nvPr/>
        </p:nvSpPr>
        <p:spPr>
          <a:xfrm>
            <a:off x="1216682" y="5423465"/>
            <a:ext cx="3767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상태라면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게이지가 초당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n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만큼 감소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BC968DE-41F6-45DB-A7FA-7AC135F1A450}"/>
              </a:ext>
            </a:extLst>
          </p:cNvPr>
          <p:cNvSpPr txBox="1"/>
          <p:nvPr/>
        </p:nvSpPr>
        <p:spPr>
          <a:xfrm>
            <a:off x="1216682" y="6374812"/>
            <a:ext cx="51363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상태 해제 시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속도가 최대속도를 넘었다면 최대속도로 복원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A10FD0A-6ECE-4AF8-BB52-9D184083A8B7}"/>
              </a:ext>
            </a:extLst>
          </p:cNvPr>
          <p:cNvSpPr txBox="1"/>
          <p:nvPr/>
        </p:nvSpPr>
        <p:spPr>
          <a:xfrm>
            <a:off x="8132070" y="365464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부스터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2613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96A4D0-4E46-42B7-B86C-70E4E946683C}"/>
              </a:ext>
            </a:extLst>
          </p:cNvPr>
          <p:cNvSpPr txBox="1"/>
          <p:nvPr/>
        </p:nvSpPr>
        <p:spPr>
          <a:xfrm>
            <a:off x="457200" y="1255058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5.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순간 부스터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1D5880-2212-429F-9D6C-0B02A1A583D6}"/>
              </a:ext>
            </a:extLst>
          </p:cNvPr>
          <p:cNvSpPr txBox="1"/>
          <p:nvPr/>
        </p:nvSpPr>
        <p:spPr>
          <a:xfrm>
            <a:off x="779929" y="1624390"/>
            <a:ext cx="80057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차량이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드리프트로부터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속도가 감소되어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루즈해지는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것을 방지하기 위해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후 순간적으로 속도를 올리는 장치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1DB4D3-C0DF-4ABD-ADE9-C0E5EEB57803}"/>
              </a:ext>
            </a:extLst>
          </p:cNvPr>
          <p:cNvSpPr txBox="1"/>
          <p:nvPr/>
        </p:nvSpPr>
        <p:spPr>
          <a:xfrm>
            <a:off x="779929" y="2150236"/>
            <a:ext cx="2188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1)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부스터 사용 가능 상태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6451EB-C2E5-4EAD-9482-E64B25A8CD28}"/>
              </a:ext>
            </a:extLst>
          </p:cNvPr>
          <p:cNvSpPr txBox="1"/>
          <p:nvPr/>
        </p:nvSpPr>
        <p:spPr>
          <a:xfrm>
            <a:off x="902589" y="2458013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사망 상태가 아닐 경우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422C40-6789-4D19-ADB0-AE8277541015}"/>
              </a:ext>
            </a:extLst>
          </p:cNvPr>
          <p:cNvSpPr txBox="1"/>
          <p:nvPr/>
        </p:nvSpPr>
        <p:spPr>
          <a:xfrm>
            <a:off x="902589" y="2744922"/>
            <a:ext cx="2299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공중에 있는 상태가 아닐 경우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0AD5EC-4D88-455B-A7A8-77725D6725D5}"/>
              </a:ext>
            </a:extLst>
          </p:cNvPr>
          <p:cNvSpPr txBox="1"/>
          <p:nvPr/>
        </p:nvSpPr>
        <p:spPr>
          <a:xfrm>
            <a:off x="779929" y="3599413"/>
            <a:ext cx="21515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순간 부스터 사용 방법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42BBA6-AE4A-488A-B423-0BFB360845A3}"/>
              </a:ext>
            </a:extLst>
          </p:cNvPr>
          <p:cNvSpPr txBox="1"/>
          <p:nvPr/>
        </p:nvSpPr>
        <p:spPr>
          <a:xfrm>
            <a:off x="1001201" y="3940707"/>
            <a:ext cx="17187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A.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 지속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EC5AC4-D578-43B7-8A1A-37A432D9D5D8}"/>
              </a:ext>
            </a:extLst>
          </p:cNvPr>
          <p:cNvSpPr txBox="1"/>
          <p:nvPr/>
        </p:nvSpPr>
        <p:spPr>
          <a:xfrm>
            <a:off x="1216682" y="4186815"/>
            <a:ext cx="5524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1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초 이상 지속된 경우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순간 부스터 게이지가 증가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(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최대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3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초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CE6E94A-7BB8-476F-99C3-AB522A0BFB18}"/>
              </a:ext>
            </a:extLst>
          </p:cNvPr>
          <p:cNvSpPr txBox="1"/>
          <p:nvPr/>
        </p:nvSpPr>
        <p:spPr>
          <a:xfrm>
            <a:off x="1001201" y="4561739"/>
            <a:ext cx="17155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B.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 해제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0ABAB7-F8EF-4756-8627-6B3F84F09860}"/>
              </a:ext>
            </a:extLst>
          </p:cNvPr>
          <p:cNvSpPr txBox="1"/>
          <p:nvPr/>
        </p:nvSpPr>
        <p:spPr>
          <a:xfrm>
            <a:off x="1216682" y="4807847"/>
            <a:ext cx="62472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순간 부스터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게이지량에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비례하여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[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현재속도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+ (1 + 0.1)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* 순간 부스터 게이지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]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만큼 증가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58DE5C-7876-4094-AA0B-F7F26CA7B8D3}"/>
              </a:ext>
            </a:extLst>
          </p:cNvPr>
          <p:cNvSpPr txBox="1"/>
          <p:nvPr/>
        </p:nvSpPr>
        <p:spPr>
          <a:xfrm>
            <a:off x="902589" y="3040459"/>
            <a:ext cx="2858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지속시간이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1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초 이상인 경우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6A3F4E-B93C-4EEA-A5F0-519674AA012F}"/>
              </a:ext>
            </a:extLst>
          </p:cNvPr>
          <p:cNvSpPr txBox="1"/>
          <p:nvPr/>
        </p:nvSpPr>
        <p:spPr>
          <a:xfrm>
            <a:off x="7612697" y="365464"/>
            <a:ext cx="137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순간 부스터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6770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81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차량 데이터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96A4D0-4E46-42B7-B86C-70E4E946683C}"/>
              </a:ext>
            </a:extLst>
          </p:cNvPr>
          <p:cNvSpPr txBox="1"/>
          <p:nvPr/>
        </p:nvSpPr>
        <p:spPr>
          <a:xfrm>
            <a:off x="457200" y="125505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1.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차량 </a:t>
            </a:r>
            <a:r>
              <a:rPr lang="ko-KR" altLang="en-US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스탯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4B369F8-B992-466D-9A63-97DA082C8D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024666"/>
              </p:ext>
            </p:extLst>
          </p:nvPr>
        </p:nvGraphicFramePr>
        <p:xfrm>
          <a:off x="617369" y="1718509"/>
          <a:ext cx="7192201" cy="3840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92758">
                  <a:extLst>
                    <a:ext uri="{9D8B030D-6E8A-4147-A177-3AD203B41FA5}">
                      <a16:colId xmlns:a16="http://schemas.microsoft.com/office/drawing/2014/main" val="424946293"/>
                    </a:ext>
                  </a:extLst>
                </a:gridCol>
                <a:gridCol w="5699443">
                  <a:extLst>
                    <a:ext uri="{9D8B030D-6E8A-4147-A177-3AD203B41FA5}">
                      <a16:colId xmlns:a16="http://schemas.microsoft.com/office/drawing/2014/main" val="37605467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스탯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1092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vehicleName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차량의 이름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2150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musicEquipCount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차량의 노래 장착 개수로 차량의 최고 기어 수를 나타내기도 한다 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(2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라면 최대 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2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단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)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7649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Acceleration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가속도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399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boosterMaxGauge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부스터 최대 게이지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171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boosterLim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부스터 제한 속도 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( 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현재 최대속도 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* 2)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990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boosterGaugeInc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부스터 게이지 </a:t>
                      </a:r>
                      <a:r>
                        <a:rPr lang="ko-KR" altLang="en-US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증가량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67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boosterGaugeDec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부스터 게이지 감소량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516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turnStrength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회전력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959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brakeforce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브레이크 강도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5915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Friction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마찰력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212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currentGear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현재 기어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4303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currentSpeed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현재 속도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75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rhythmPower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지속적으로 감소하는 값으로</a:t>
                      </a:r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, 0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이하일 경우 게임에서 패배하게 된다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968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6865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1604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히스토리</a:t>
            </a:r>
          </a:p>
        </p:txBody>
      </p:sp>
      <p:graphicFrame>
        <p:nvGraphicFramePr>
          <p:cNvPr id="43" name="표 43">
            <a:extLst>
              <a:ext uri="{FF2B5EF4-FFF2-40B4-BE49-F238E27FC236}">
                <a16:creationId xmlns:a16="http://schemas.microsoft.com/office/drawing/2014/main" id="{9FD0C4DD-673B-4487-87AC-90017C234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090806"/>
              </p:ext>
            </p:extLst>
          </p:nvPr>
        </p:nvGraphicFramePr>
        <p:xfrm>
          <a:off x="786713" y="1558366"/>
          <a:ext cx="7570573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431">
                  <a:extLst>
                    <a:ext uri="{9D8B030D-6E8A-4147-A177-3AD203B41FA5}">
                      <a16:colId xmlns:a16="http://schemas.microsoft.com/office/drawing/2014/main" val="1620301965"/>
                    </a:ext>
                  </a:extLst>
                </a:gridCol>
                <a:gridCol w="1113155">
                  <a:extLst>
                    <a:ext uri="{9D8B030D-6E8A-4147-A177-3AD203B41FA5}">
                      <a16:colId xmlns:a16="http://schemas.microsoft.com/office/drawing/2014/main" val="1029642804"/>
                    </a:ext>
                  </a:extLst>
                </a:gridCol>
                <a:gridCol w="4507587">
                  <a:extLst>
                    <a:ext uri="{9D8B030D-6E8A-4147-A177-3AD203B41FA5}">
                      <a16:colId xmlns:a16="http://schemas.microsoft.com/office/drawing/2014/main" val="232638046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734422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Version</a:t>
                      </a:r>
                      <a:endParaRPr lang="ko-KR" altLang="en-US" sz="14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작성자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744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0.1v</a:t>
                      </a:r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21.07.27</a:t>
                      </a:r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회전 시스템까지 작성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육탁기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879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0.2v</a:t>
                      </a:r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21.07.28</a:t>
                      </a:r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차량 데이터까지 작성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육탁기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5219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8197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7742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445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6051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78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3913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866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653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8588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265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032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896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목차</a:t>
            </a:r>
          </a:p>
        </p:txBody>
      </p:sp>
      <p:sp>
        <p:nvSpPr>
          <p:cNvPr id="23" name="사각형: 둥근 모서리 22">
            <a:hlinkClick r:id="rId2" action="ppaction://hlinksldjump"/>
            <a:extLst>
              <a:ext uri="{FF2B5EF4-FFF2-40B4-BE49-F238E27FC236}">
                <a16:creationId xmlns:a16="http://schemas.microsoft.com/office/drawing/2014/main" id="{998F428E-6E71-498F-8BC1-08C70700B0BB}"/>
              </a:ext>
            </a:extLst>
          </p:cNvPr>
          <p:cNvSpPr/>
          <p:nvPr/>
        </p:nvSpPr>
        <p:spPr>
          <a:xfrm>
            <a:off x="1048802" y="3379127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2.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가속</a:t>
            </a:r>
          </a:p>
        </p:txBody>
      </p:sp>
      <p:sp>
        <p:nvSpPr>
          <p:cNvPr id="24" name="사각형: 둥근 모서리 23">
            <a:hlinkClick r:id="rId3" action="ppaction://hlinksldjump"/>
            <a:extLst>
              <a:ext uri="{FF2B5EF4-FFF2-40B4-BE49-F238E27FC236}">
                <a16:creationId xmlns:a16="http://schemas.microsoft.com/office/drawing/2014/main" id="{02079509-B91B-44A1-A07B-75EDD5F88A65}"/>
              </a:ext>
            </a:extLst>
          </p:cNvPr>
          <p:cNvSpPr/>
          <p:nvPr/>
        </p:nvSpPr>
        <p:spPr>
          <a:xfrm>
            <a:off x="1048798" y="4708803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4. </a:t>
            </a:r>
            <a:r>
              <a:rPr lang="ko-KR" altLang="en-US" sz="1350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드리프트</a:t>
            </a:r>
            <a:endParaRPr lang="ko-KR" altLang="en-US" sz="1350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5" name="사각형: 둥근 모서리 24">
            <a:hlinkClick r:id="rId4" action="ppaction://hlinksldjump"/>
            <a:extLst>
              <a:ext uri="{FF2B5EF4-FFF2-40B4-BE49-F238E27FC236}">
                <a16:creationId xmlns:a16="http://schemas.microsoft.com/office/drawing/2014/main" id="{083683F8-70DC-47D0-A0F2-A805FCDA408E}"/>
              </a:ext>
            </a:extLst>
          </p:cNvPr>
          <p:cNvSpPr/>
          <p:nvPr/>
        </p:nvSpPr>
        <p:spPr>
          <a:xfrm>
            <a:off x="1048802" y="4043965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3.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회전</a:t>
            </a:r>
          </a:p>
        </p:txBody>
      </p:sp>
      <p:sp>
        <p:nvSpPr>
          <p:cNvPr id="27" name="사각형: 둥근 모서리 26">
            <a:hlinkClick r:id="rId5" action="ppaction://hlinksldjump"/>
            <a:extLst>
              <a:ext uri="{FF2B5EF4-FFF2-40B4-BE49-F238E27FC236}">
                <a16:creationId xmlns:a16="http://schemas.microsoft.com/office/drawing/2014/main" id="{AA4839C1-0A40-47CA-B711-A14B3AB4FE86}"/>
              </a:ext>
            </a:extLst>
          </p:cNvPr>
          <p:cNvSpPr/>
          <p:nvPr/>
        </p:nvSpPr>
        <p:spPr>
          <a:xfrm>
            <a:off x="4724329" y="2720501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5.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부스터</a:t>
            </a:r>
          </a:p>
        </p:txBody>
      </p:sp>
      <p:sp>
        <p:nvSpPr>
          <p:cNvPr id="32" name="사각형: 둥근 모서리 31">
            <a:hlinkClick r:id="rId6" action="ppaction://hlinksldjump"/>
            <a:extLst>
              <a:ext uri="{FF2B5EF4-FFF2-40B4-BE49-F238E27FC236}">
                <a16:creationId xmlns:a16="http://schemas.microsoft.com/office/drawing/2014/main" id="{7DCDE523-2DCC-4CD9-8A18-9DA231607859}"/>
              </a:ext>
            </a:extLst>
          </p:cNvPr>
          <p:cNvSpPr/>
          <p:nvPr/>
        </p:nvSpPr>
        <p:spPr>
          <a:xfrm>
            <a:off x="4724330" y="4055208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7.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데이터</a:t>
            </a:r>
          </a:p>
        </p:txBody>
      </p:sp>
      <p:sp>
        <p:nvSpPr>
          <p:cNvPr id="38" name="사각형: 둥근 모서리 37">
            <a:hlinkClick r:id="rId7" action="ppaction://hlinksldjump"/>
            <a:extLst>
              <a:ext uri="{FF2B5EF4-FFF2-40B4-BE49-F238E27FC236}">
                <a16:creationId xmlns:a16="http://schemas.microsoft.com/office/drawing/2014/main" id="{305EADDC-B419-4614-86BE-53805A4564E3}"/>
              </a:ext>
            </a:extLst>
          </p:cNvPr>
          <p:cNvSpPr/>
          <p:nvPr/>
        </p:nvSpPr>
        <p:spPr>
          <a:xfrm>
            <a:off x="1048802" y="2720501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1.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개요</a:t>
            </a:r>
          </a:p>
        </p:txBody>
      </p:sp>
      <p:sp>
        <p:nvSpPr>
          <p:cNvPr id="18" name="사각형: 둥근 모서리 17">
            <a:hlinkClick r:id="rId8" action="ppaction://hlinksldjump"/>
            <a:extLst>
              <a:ext uri="{FF2B5EF4-FFF2-40B4-BE49-F238E27FC236}">
                <a16:creationId xmlns:a16="http://schemas.microsoft.com/office/drawing/2014/main" id="{2E715F33-6330-40D4-BB5C-7AD6C19B16BA}"/>
              </a:ext>
            </a:extLst>
          </p:cNvPr>
          <p:cNvSpPr/>
          <p:nvPr/>
        </p:nvSpPr>
        <p:spPr>
          <a:xfrm>
            <a:off x="4724328" y="3379127"/>
            <a:ext cx="3151091" cy="457200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6. </a:t>
            </a:r>
            <a:r>
              <a:rPr lang="ko-KR" altLang="en-US" sz="135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순간 부스터</a:t>
            </a:r>
          </a:p>
        </p:txBody>
      </p:sp>
    </p:spTree>
    <p:extLst>
      <p:ext uri="{BB962C8B-B14F-4D97-AF65-F5344CB8AC3E}">
        <p14:creationId xmlns:p14="http://schemas.microsoft.com/office/powerpoint/2010/main" val="3848811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896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개요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0A8212-81A1-4E70-AAFA-BB797009711D}"/>
              </a:ext>
            </a:extLst>
          </p:cNvPr>
          <p:cNvSpPr txBox="1"/>
          <p:nvPr/>
        </p:nvSpPr>
        <p:spPr>
          <a:xfrm>
            <a:off x="457200" y="1470211"/>
            <a:ext cx="1396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문서 정의</a:t>
            </a:r>
            <a:endParaRPr lang="en-US" altLang="ko-KR" sz="1600" dirty="0">
              <a:latin typeface="a시월구일2" panose="02020600000000000000" pitchFamily="18" charset="-127"/>
              <a:ea typeface="a시월구일2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B973F-2DF2-4D8F-86DC-911950E24285}"/>
              </a:ext>
            </a:extLst>
          </p:cNvPr>
          <p:cNvSpPr txBox="1"/>
          <p:nvPr/>
        </p:nvSpPr>
        <p:spPr>
          <a:xfrm>
            <a:off x="779929" y="1839543"/>
            <a:ext cx="41216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 문서는 자동차의 전반적인 시스템을 나타내는 문서이다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.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4D0FD5-09CB-4F5D-A434-89EE95000676}"/>
              </a:ext>
            </a:extLst>
          </p:cNvPr>
          <p:cNvSpPr txBox="1"/>
          <p:nvPr/>
        </p:nvSpPr>
        <p:spPr>
          <a:xfrm>
            <a:off x="457200" y="2579293"/>
            <a:ext cx="12875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2. </a:t>
            </a:r>
            <a:r>
              <a:rPr lang="ko-KR" altLang="en-US" sz="16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기획 의도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E97F01-4E23-4BF3-8558-A2463A43C041}"/>
              </a:ext>
            </a:extLst>
          </p:cNvPr>
          <p:cNvSpPr txBox="1"/>
          <p:nvPr/>
        </p:nvSpPr>
        <p:spPr>
          <a:xfrm>
            <a:off x="704684" y="2930251"/>
            <a:ext cx="48141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조작감은 주행의 어려움이 없는 캐주얼한 레이싱을 목표로 한다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.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0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50F917-3115-4A37-9C70-D7A5D273B3A1}"/>
              </a:ext>
            </a:extLst>
          </p:cNvPr>
          <p:cNvSpPr txBox="1"/>
          <p:nvPr/>
        </p:nvSpPr>
        <p:spPr>
          <a:xfrm>
            <a:off x="457200" y="147021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가속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D94249-61B2-44DA-ACB0-E988713C1915}"/>
              </a:ext>
            </a:extLst>
          </p:cNvPr>
          <p:cNvSpPr txBox="1"/>
          <p:nvPr/>
        </p:nvSpPr>
        <p:spPr>
          <a:xfrm>
            <a:off x="779929" y="1839543"/>
            <a:ext cx="38779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전방에 힘을 주어 차량의 속도를 증가시키는 행위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B2C021-2BC2-4EB7-A0D2-A915412777D9}"/>
              </a:ext>
            </a:extLst>
          </p:cNvPr>
          <p:cNvSpPr txBox="1"/>
          <p:nvPr/>
        </p:nvSpPr>
        <p:spPr>
          <a:xfrm>
            <a:off x="779929" y="3684947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가속 가능 상태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D2C98-7806-4776-9BB8-819F01E265E0}"/>
              </a:ext>
            </a:extLst>
          </p:cNvPr>
          <p:cNvSpPr txBox="1"/>
          <p:nvPr/>
        </p:nvSpPr>
        <p:spPr>
          <a:xfrm>
            <a:off x="902589" y="3986238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사망 상태가 아닐 경우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D0DFC1-5AF3-47B3-B920-39D183E04A68}"/>
              </a:ext>
            </a:extLst>
          </p:cNvPr>
          <p:cNvSpPr txBox="1"/>
          <p:nvPr/>
        </p:nvSpPr>
        <p:spPr>
          <a:xfrm>
            <a:off x="902589" y="4263237"/>
            <a:ext cx="2345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공중에 있는 상태가 아닐 경우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EF248C-E1DD-4A03-9580-B19EB587F191}"/>
              </a:ext>
            </a:extLst>
          </p:cNvPr>
          <p:cNvSpPr txBox="1"/>
          <p:nvPr/>
        </p:nvSpPr>
        <p:spPr>
          <a:xfrm>
            <a:off x="902589" y="4566212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상태가 아닐 경우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BCF81A-DAF4-4D81-BAB1-85BFE3102EC5}"/>
              </a:ext>
            </a:extLst>
          </p:cNvPr>
          <p:cNvSpPr txBox="1"/>
          <p:nvPr/>
        </p:nvSpPr>
        <p:spPr>
          <a:xfrm>
            <a:off x="779929" y="2535967"/>
            <a:ext cx="1309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1)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가속의 종류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701E4E9-54E8-4EDF-9CE2-9C6ACDE2BD1F}"/>
              </a:ext>
            </a:extLst>
          </p:cNvPr>
          <p:cNvSpPr txBox="1"/>
          <p:nvPr/>
        </p:nvSpPr>
        <p:spPr>
          <a:xfrm>
            <a:off x="904855" y="2829523"/>
            <a:ext cx="3934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일반 가속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: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노트 입력 성공 시 적용되는 일반적인 가속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A19430-6E3C-44BF-8E27-CE561D0950F0}"/>
              </a:ext>
            </a:extLst>
          </p:cNvPr>
          <p:cNvSpPr txBox="1"/>
          <p:nvPr/>
        </p:nvSpPr>
        <p:spPr>
          <a:xfrm>
            <a:off x="904855" y="3137894"/>
            <a:ext cx="32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가속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: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사용 시 적용되는 가속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02C3C1-70D0-4F2A-85DD-B45C86EF3BF3}"/>
              </a:ext>
            </a:extLst>
          </p:cNvPr>
          <p:cNvSpPr txBox="1"/>
          <p:nvPr/>
        </p:nvSpPr>
        <p:spPr>
          <a:xfrm>
            <a:off x="902589" y="4869187"/>
            <a:ext cx="18485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최대 속도가 아닐 경우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C68AC0-C2D5-4FFB-80F5-917ACCA22FEB}"/>
              </a:ext>
            </a:extLst>
          </p:cNvPr>
          <p:cNvSpPr txBox="1"/>
          <p:nvPr/>
        </p:nvSpPr>
        <p:spPr>
          <a:xfrm>
            <a:off x="8356491" y="365464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가속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4435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D2C98-7806-4776-9BB8-819F01E265E0}"/>
              </a:ext>
            </a:extLst>
          </p:cNvPr>
          <p:cNvSpPr txBox="1"/>
          <p:nvPr/>
        </p:nvSpPr>
        <p:spPr>
          <a:xfrm>
            <a:off x="902589" y="2627759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A.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노트 입력 성공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D0DFC1-5AF3-47B3-B920-39D183E04A68}"/>
              </a:ext>
            </a:extLst>
          </p:cNvPr>
          <p:cNvSpPr txBox="1"/>
          <p:nvPr/>
        </p:nvSpPr>
        <p:spPr>
          <a:xfrm>
            <a:off x="902589" y="2904758"/>
            <a:ext cx="62151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노트 성공 판정이 됐다면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차량의 속도는 차량에 존재하는 가속도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스탯에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따라 속도가 증가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8AD3E6-F620-4832-9DEB-028E35C119BE}"/>
              </a:ext>
            </a:extLst>
          </p:cNvPr>
          <p:cNvSpPr txBox="1"/>
          <p:nvPr/>
        </p:nvSpPr>
        <p:spPr>
          <a:xfrm>
            <a:off x="902589" y="3456160"/>
            <a:ext cx="1412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속도 증가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2B949C-89E8-48EB-B48E-8EF7555119C2}"/>
              </a:ext>
            </a:extLst>
          </p:cNvPr>
          <p:cNvSpPr txBox="1"/>
          <p:nvPr/>
        </p:nvSpPr>
        <p:spPr>
          <a:xfrm>
            <a:off x="902589" y="3730563"/>
            <a:ext cx="4641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Local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좌표계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Z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방향으로 가속도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스탯만큼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물리적인 힘을 가함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76CF35-AFB7-48BF-90D5-9EE35124F85E}"/>
              </a:ext>
            </a:extLst>
          </p:cNvPr>
          <p:cNvSpPr txBox="1"/>
          <p:nvPr/>
        </p:nvSpPr>
        <p:spPr>
          <a:xfrm>
            <a:off x="902589" y="4281965"/>
            <a:ext cx="1407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C.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 속도 유지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BE38CCB-1D8E-4712-83E0-F25FAB1841D2}"/>
              </a:ext>
            </a:extLst>
          </p:cNvPr>
          <p:cNvSpPr txBox="1"/>
          <p:nvPr/>
        </p:nvSpPr>
        <p:spPr>
          <a:xfrm>
            <a:off x="902589" y="4556368"/>
            <a:ext cx="4971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및 장애물에 부딪힌 경우가 아닐 경우 차량의 속도는 유지된다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B522B-6A49-4384-86C7-3DA345DC2145}"/>
              </a:ext>
            </a:extLst>
          </p:cNvPr>
          <p:cNvSpPr txBox="1"/>
          <p:nvPr/>
        </p:nvSpPr>
        <p:spPr>
          <a:xfrm>
            <a:off x="779929" y="5107770"/>
            <a:ext cx="946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4)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데이터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86C9C97-9D5E-45A8-8398-8668348EB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262811"/>
              </p:ext>
            </p:extLst>
          </p:nvPr>
        </p:nvGraphicFramePr>
        <p:xfrm>
          <a:off x="1021752" y="5438664"/>
          <a:ext cx="3729673" cy="548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22655">
                  <a:extLst>
                    <a:ext uri="{9D8B030D-6E8A-4147-A177-3AD203B41FA5}">
                      <a16:colId xmlns:a16="http://schemas.microsoft.com/office/drawing/2014/main" val="1788067610"/>
                    </a:ext>
                  </a:extLst>
                </a:gridCol>
                <a:gridCol w="2807018">
                  <a:extLst>
                    <a:ext uri="{9D8B030D-6E8A-4147-A177-3AD203B41FA5}">
                      <a16:colId xmlns:a16="http://schemas.microsoft.com/office/drawing/2014/main" val="31965101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변수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901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가속도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차량의 가속도 </a:t>
                      </a:r>
                      <a:r>
                        <a:rPr lang="ko-KR" altLang="en-US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증가량을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 나타내는 수치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41498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0BA6B87-D3C9-41A3-A7A1-59DB19495567}"/>
              </a:ext>
            </a:extLst>
          </p:cNvPr>
          <p:cNvSpPr txBox="1"/>
          <p:nvPr/>
        </p:nvSpPr>
        <p:spPr>
          <a:xfrm>
            <a:off x="779929" y="1810360"/>
            <a:ext cx="116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3)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가속 방법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6B81F2-CD36-40DC-8072-7F3F25D0A7AF}"/>
              </a:ext>
            </a:extLst>
          </p:cNvPr>
          <p:cNvSpPr txBox="1"/>
          <p:nvPr/>
        </p:nvSpPr>
        <p:spPr>
          <a:xfrm>
            <a:off x="947879" y="2132876"/>
            <a:ext cx="60292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일반 가속에 대한 설명이며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부스터 가속에 대한 설명은 뒤에 나오는 부스터 페이지 참조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5A7B2E-BAB6-4715-AAD9-505873725D65}"/>
              </a:ext>
            </a:extLst>
          </p:cNvPr>
          <p:cNvSpPr txBox="1"/>
          <p:nvPr/>
        </p:nvSpPr>
        <p:spPr>
          <a:xfrm>
            <a:off x="8356491" y="365464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가속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27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50F917-3115-4A37-9C70-D7A5D273B3A1}"/>
              </a:ext>
            </a:extLst>
          </p:cNvPr>
          <p:cNvSpPr txBox="1"/>
          <p:nvPr/>
        </p:nvSpPr>
        <p:spPr>
          <a:xfrm>
            <a:off x="457200" y="1470211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2. </a:t>
            </a:r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회전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D94249-61B2-44DA-ACB0-E988713C1915}"/>
              </a:ext>
            </a:extLst>
          </p:cNvPr>
          <p:cNvSpPr txBox="1"/>
          <p:nvPr/>
        </p:nvSpPr>
        <p:spPr>
          <a:xfrm>
            <a:off x="779929" y="1839543"/>
            <a:ext cx="28376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차량의 이동방향을 좌우로 바꾸는 행위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B2C021-2BC2-4EB7-A0D2-A915412777D9}"/>
              </a:ext>
            </a:extLst>
          </p:cNvPr>
          <p:cNvSpPr txBox="1"/>
          <p:nvPr/>
        </p:nvSpPr>
        <p:spPr>
          <a:xfrm>
            <a:off x="779929" y="2539417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1)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회전 가능 상태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D2C98-7806-4776-9BB8-819F01E265E0}"/>
              </a:ext>
            </a:extLst>
          </p:cNvPr>
          <p:cNvSpPr txBox="1"/>
          <p:nvPr/>
        </p:nvSpPr>
        <p:spPr>
          <a:xfrm>
            <a:off x="902589" y="2840708"/>
            <a:ext cx="24336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0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이하가 아닐 경우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D0DFC1-5AF3-47B3-B920-39D183E04A68}"/>
              </a:ext>
            </a:extLst>
          </p:cNvPr>
          <p:cNvSpPr txBox="1"/>
          <p:nvPr/>
        </p:nvSpPr>
        <p:spPr>
          <a:xfrm>
            <a:off x="902589" y="3117707"/>
            <a:ext cx="2345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공중에 있는 상태가 아닐 경우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EF248C-E1DD-4A03-9580-B19EB587F191}"/>
              </a:ext>
            </a:extLst>
          </p:cNvPr>
          <p:cNvSpPr txBox="1"/>
          <p:nvPr/>
        </p:nvSpPr>
        <p:spPr>
          <a:xfrm>
            <a:off x="902589" y="3420682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사망 상태가 아닐 경우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9D6A04-F30E-434E-AF6D-50B4218B1B01}"/>
              </a:ext>
            </a:extLst>
          </p:cNvPr>
          <p:cNvSpPr txBox="1"/>
          <p:nvPr/>
        </p:nvSpPr>
        <p:spPr>
          <a:xfrm>
            <a:off x="779929" y="4064596"/>
            <a:ext cx="2577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현재 속도와 회전력의 관계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A6A525-66EC-4342-9601-F6D9A988E4D6}"/>
              </a:ext>
            </a:extLst>
          </p:cNvPr>
          <p:cNvSpPr txBox="1"/>
          <p:nvPr/>
        </p:nvSpPr>
        <p:spPr>
          <a:xfrm>
            <a:off x="947879" y="4387112"/>
            <a:ext cx="35734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회전력은 아래와 같이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속도의 영향을 받는다 </a:t>
            </a:r>
          </a:p>
        </p:txBody>
      </p:sp>
      <p:graphicFrame>
        <p:nvGraphicFramePr>
          <p:cNvPr id="22" name="표 2">
            <a:extLst>
              <a:ext uri="{FF2B5EF4-FFF2-40B4-BE49-F238E27FC236}">
                <a16:creationId xmlns:a16="http://schemas.microsoft.com/office/drawing/2014/main" id="{C1D9CC42-52D9-4094-AED2-4004426930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202433"/>
              </p:ext>
            </p:extLst>
          </p:nvPr>
        </p:nvGraphicFramePr>
        <p:xfrm>
          <a:off x="986819" y="4694920"/>
          <a:ext cx="4214495" cy="548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70268">
                  <a:extLst>
                    <a:ext uri="{9D8B030D-6E8A-4147-A177-3AD203B41FA5}">
                      <a16:colId xmlns:a16="http://schemas.microsoft.com/office/drawing/2014/main" val="1788067610"/>
                    </a:ext>
                  </a:extLst>
                </a:gridCol>
                <a:gridCol w="675005">
                  <a:extLst>
                    <a:ext uri="{9D8B030D-6E8A-4147-A177-3AD203B41FA5}">
                      <a16:colId xmlns:a16="http://schemas.microsoft.com/office/drawing/2014/main" val="3196510172"/>
                    </a:ext>
                  </a:extLst>
                </a:gridCol>
                <a:gridCol w="1311592">
                  <a:extLst>
                    <a:ext uri="{9D8B030D-6E8A-4147-A177-3AD203B41FA5}">
                      <a16:colId xmlns:a16="http://schemas.microsoft.com/office/drawing/2014/main" val="2696424307"/>
                    </a:ext>
                  </a:extLst>
                </a:gridCol>
                <a:gridCol w="1357630">
                  <a:extLst>
                    <a:ext uri="{9D8B030D-6E8A-4147-A177-3AD203B41FA5}">
                      <a16:colId xmlns:a16="http://schemas.microsoft.com/office/drawing/2014/main" val="9135195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현재 속도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0km/h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1km/h~ 30km/h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31km/h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901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회전력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30%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100%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414985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184A4F41-B22E-408C-8123-0A22BB315FBE}"/>
              </a:ext>
            </a:extLst>
          </p:cNvPr>
          <p:cNvSpPr txBox="1"/>
          <p:nvPr/>
        </p:nvSpPr>
        <p:spPr>
          <a:xfrm>
            <a:off x="8356491" y="365464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회전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2811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265474-1FE4-4B49-B8CE-9DD95740635B}"/>
              </a:ext>
            </a:extLst>
          </p:cNvPr>
          <p:cNvSpPr txBox="1"/>
          <p:nvPr/>
        </p:nvSpPr>
        <p:spPr>
          <a:xfrm>
            <a:off x="779929" y="1200151"/>
            <a:ext cx="1168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3)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회전 방법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710CB55-3147-410C-B8FB-0EC7B356B315}"/>
              </a:ext>
            </a:extLst>
          </p:cNvPr>
          <p:cNvSpPr/>
          <p:nvPr/>
        </p:nvSpPr>
        <p:spPr>
          <a:xfrm>
            <a:off x="1188099" y="4046059"/>
            <a:ext cx="2992463" cy="46616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4C13B5F-6926-4FD5-A95F-14FECE7C6F2A}"/>
              </a:ext>
            </a:extLst>
          </p:cNvPr>
          <p:cNvSpPr/>
          <p:nvPr/>
        </p:nvSpPr>
        <p:spPr>
          <a:xfrm>
            <a:off x="2434192" y="4046059"/>
            <a:ext cx="500275" cy="46616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04A7B1-06E8-414C-8A66-C489866AF6AB}"/>
              </a:ext>
            </a:extLst>
          </p:cNvPr>
          <p:cNvSpPr txBox="1"/>
          <p:nvPr/>
        </p:nvSpPr>
        <p:spPr>
          <a:xfrm>
            <a:off x="938448" y="1656401"/>
            <a:ext cx="1757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A.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스티어링 휠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UI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조작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4ECC38-36AA-4C21-95A2-2946CCCA8D33}"/>
              </a:ext>
            </a:extLst>
          </p:cNvPr>
          <p:cNvSpPr txBox="1"/>
          <p:nvPr/>
        </p:nvSpPr>
        <p:spPr>
          <a:xfrm>
            <a:off x="938448" y="1933400"/>
            <a:ext cx="39613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스티어링 휠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UI(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슬라이더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)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를 좌우로 조작 시 차량이 회전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8E8B67-57F5-4FE4-BA50-43C5E5CBA15A}"/>
              </a:ext>
            </a:extLst>
          </p:cNvPr>
          <p:cNvSpPr txBox="1"/>
          <p:nvPr/>
        </p:nvSpPr>
        <p:spPr>
          <a:xfrm>
            <a:off x="938448" y="2588029"/>
            <a:ext cx="2956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B.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스티어링 휠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UI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값에 따른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회전량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변화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1E0186-DE01-4F73-9100-AEE43FD7BDA5}"/>
              </a:ext>
            </a:extLst>
          </p:cNvPr>
          <p:cNvSpPr txBox="1"/>
          <p:nvPr/>
        </p:nvSpPr>
        <p:spPr>
          <a:xfrm>
            <a:off x="938448" y="2844122"/>
            <a:ext cx="41426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스티어링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휠에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존재하는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value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에 따라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회전량이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달라진다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F40D8E-2BE0-4D71-84AC-186917FA3FD9}"/>
              </a:ext>
            </a:extLst>
          </p:cNvPr>
          <p:cNvSpPr txBox="1"/>
          <p:nvPr/>
        </p:nvSpPr>
        <p:spPr>
          <a:xfrm>
            <a:off x="938448" y="3121121"/>
            <a:ext cx="3487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Value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가 중앙에서 멀어질수록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회전량은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커진다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004BDA-05D7-43A2-90CB-7ACB421E39B4}"/>
              </a:ext>
            </a:extLst>
          </p:cNvPr>
          <p:cNvSpPr txBox="1"/>
          <p:nvPr/>
        </p:nvSpPr>
        <p:spPr>
          <a:xfrm>
            <a:off x="938448" y="3398120"/>
            <a:ext cx="2071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Value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의 범위는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-1 ~ 1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이다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6306EC-ADFE-4413-BA3E-7C5D2FA6B3A3}"/>
              </a:ext>
            </a:extLst>
          </p:cNvPr>
          <p:cNvSpPr txBox="1"/>
          <p:nvPr/>
        </p:nvSpPr>
        <p:spPr>
          <a:xfrm>
            <a:off x="1154230" y="4606165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- 1 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6219A3-A138-4A3C-BDBF-A600A820CE6F}"/>
              </a:ext>
            </a:extLst>
          </p:cNvPr>
          <p:cNvSpPr txBox="1"/>
          <p:nvPr/>
        </p:nvSpPr>
        <p:spPr>
          <a:xfrm>
            <a:off x="3831954" y="4606165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+ 1 </a:t>
            </a:r>
            <a:endParaRPr lang="ko-KR" altLang="en-US" sz="1200" dirty="0">
              <a:latin typeface="a시월구일1" panose="02020600000000000000" pitchFamily="18" charset="-127"/>
              <a:ea typeface="a시월구일1" panose="02020600000000000000" pitchFamily="18" charset="-127"/>
            </a:endParaRPr>
          </a:p>
        </p:txBody>
      </p:sp>
      <p:sp>
        <p:nvSpPr>
          <p:cNvPr id="3" name="화살표: 왼쪽/오른쪽 2">
            <a:extLst>
              <a:ext uri="{FF2B5EF4-FFF2-40B4-BE49-F238E27FC236}">
                <a16:creationId xmlns:a16="http://schemas.microsoft.com/office/drawing/2014/main" id="{94E8763B-E4F9-4A61-8035-5DEBC39F124A}"/>
              </a:ext>
            </a:extLst>
          </p:cNvPr>
          <p:cNvSpPr/>
          <p:nvPr/>
        </p:nvSpPr>
        <p:spPr>
          <a:xfrm>
            <a:off x="1781113" y="4531412"/>
            <a:ext cx="1801906" cy="46616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회전력 증가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4AF10F5-6CE6-4295-92E4-2DAA7CFBF740}"/>
              </a:ext>
            </a:extLst>
          </p:cNvPr>
          <p:cNvSpPr txBox="1"/>
          <p:nvPr/>
        </p:nvSpPr>
        <p:spPr>
          <a:xfrm>
            <a:off x="938448" y="5446487"/>
            <a:ext cx="1366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C.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회전력 초기화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1E91D9B-9186-4753-AA0D-A5D0A56F194B}"/>
              </a:ext>
            </a:extLst>
          </p:cNvPr>
          <p:cNvSpPr txBox="1"/>
          <p:nvPr/>
        </p:nvSpPr>
        <p:spPr>
          <a:xfrm>
            <a:off x="938448" y="5724974"/>
            <a:ext cx="3993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스티어링 </a:t>
            </a:r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휠을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조작하지 않을 경우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value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는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0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으로 유지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EEC2BCA-C054-451D-AFDC-CC2305CA2726}"/>
              </a:ext>
            </a:extLst>
          </p:cNvPr>
          <p:cNvSpPr txBox="1"/>
          <p:nvPr/>
        </p:nvSpPr>
        <p:spPr>
          <a:xfrm>
            <a:off x="8356491" y="365464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회전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0449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75312B-8BBE-41CC-9AC2-3D8A95ECBEBF}"/>
              </a:ext>
            </a:extLst>
          </p:cNvPr>
          <p:cNvSpPr/>
          <p:nvPr/>
        </p:nvSpPr>
        <p:spPr>
          <a:xfrm>
            <a:off x="0" y="870696"/>
            <a:ext cx="9144000" cy="7395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6D7599-C774-4D23-A991-B13604AAD301}"/>
              </a:ext>
            </a:extLst>
          </p:cNvPr>
          <p:cNvSpPr txBox="1"/>
          <p:nvPr/>
        </p:nvSpPr>
        <p:spPr>
          <a:xfrm>
            <a:off x="152399" y="206189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a시월구일4" panose="02020600000000000000" pitchFamily="18" charset="-127"/>
                <a:ea typeface="a시월구일4" panose="02020600000000000000" pitchFamily="18" charset="-127"/>
              </a:rPr>
              <a:t>주행 시스템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50F917-3115-4A37-9C70-D7A5D273B3A1}"/>
              </a:ext>
            </a:extLst>
          </p:cNvPr>
          <p:cNvSpPr txBox="1"/>
          <p:nvPr/>
        </p:nvSpPr>
        <p:spPr>
          <a:xfrm>
            <a:off x="457200" y="1470211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3. </a:t>
            </a:r>
            <a:r>
              <a:rPr lang="ko-KR" altLang="en-US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드리프트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D94249-61B2-44DA-ACB0-E988713C1915}"/>
              </a:ext>
            </a:extLst>
          </p:cNvPr>
          <p:cNvSpPr txBox="1"/>
          <p:nvPr/>
        </p:nvSpPr>
        <p:spPr>
          <a:xfrm>
            <a:off x="779929" y="1839543"/>
            <a:ext cx="4315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차량에 제동을 걸었을 때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,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속도가 감소하면서 미끄러지는 현상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9B2C021-2BC2-4EB7-A0D2-A915412777D9}"/>
              </a:ext>
            </a:extLst>
          </p:cNvPr>
          <p:cNvSpPr txBox="1"/>
          <p:nvPr/>
        </p:nvSpPr>
        <p:spPr>
          <a:xfrm>
            <a:off x="779929" y="2539417"/>
            <a:ext cx="1955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1) </a:t>
            </a:r>
            <a:r>
              <a:rPr lang="ko-KR" altLang="en-US" sz="1400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드리프트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가능 상태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2D2C98-7806-4776-9BB8-819F01E265E0}"/>
              </a:ext>
            </a:extLst>
          </p:cNvPr>
          <p:cNvSpPr txBox="1"/>
          <p:nvPr/>
        </p:nvSpPr>
        <p:spPr>
          <a:xfrm>
            <a:off x="902589" y="2840708"/>
            <a:ext cx="29738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속도가 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30km/h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이하가 아닐 경우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D0DFC1-5AF3-47B3-B920-39D183E04A68}"/>
              </a:ext>
            </a:extLst>
          </p:cNvPr>
          <p:cNvSpPr txBox="1"/>
          <p:nvPr/>
        </p:nvSpPr>
        <p:spPr>
          <a:xfrm>
            <a:off x="902589" y="3117707"/>
            <a:ext cx="2345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공중에 있는 상태가 아닐 경우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EF248C-E1DD-4A03-9580-B19EB587F191}"/>
              </a:ext>
            </a:extLst>
          </p:cNvPr>
          <p:cNvSpPr txBox="1"/>
          <p:nvPr/>
        </p:nvSpPr>
        <p:spPr>
          <a:xfrm>
            <a:off x="902589" y="3420682"/>
            <a:ext cx="1853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-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사망 상태가 아닐 경우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09D6A04-F30E-434E-AF6D-50B4218B1B01}"/>
              </a:ext>
            </a:extLst>
          </p:cNvPr>
          <p:cNvSpPr txBox="1"/>
          <p:nvPr/>
        </p:nvSpPr>
        <p:spPr>
          <a:xfrm>
            <a:off x="779929" y="3929287"/>
            <a:ext cx="2746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2)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현재 속도와 </a:t>
            </a:r>
            <a:r>
              <a:rPr lang="ko-KR" altLang="en-US" sz="1400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드리프트의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관계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6A6A525-66EC-4342-9601-F6D9A988E4D6}"/>
              </a:ext>
            </a:extLst>
          </p:cNvPr>
          <p:cNvSpPr txBox="1"/>
          <p:nvPr/>
        </p:nvSpPr>
        <p:spPr>
          <a:xfrm>
            <a:off x="947879" y="4251803"/>
            <a:ext cx="40735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강도는 아래와 같이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속도의 영향을 받는다 </a:t>
            </a:r>
          </a:p>
        </p:txBody>
      </p:sp>
      <p:graphicFrame>
        <p:nvGraphicFramePr>
          <p:cNvPr id="22" name="표 2">
            <a:extLst>
              <a:ext uri="{FF2B5EF4-FFF2-40B4-BE49-F238E27FC236}">
                <a16:creationId xmlns:a16="http://schemas.microsoft.com/office/drawing/2014/main" id="{C1D9CC42-52D9-4094-AED2-4004426930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970350"/>
              </p:ext>
            </p:extLst>
          </p:nvPr>
        </p:nvGraphicFramePr>
        <p:xfrm>
          <a:off x="986819" y="4559611"/>
          <a:ext cx="5209858" cy="548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65542">
                  <a:extLst>
                    <a:ext uri="{9D8B030D-6E8A-4147-A177-3AD203B41FA5}">
                      <a16:colId xmlns:a16="http://schemas.microsoft.com/office/drawing/2014/main" val="1788067610"/>
                    </a:ext>
                  </a:extLst>
                </a:gridCol>
                <a:gridCol w="1283018">
                  <a:extLst>
                    <a:ext uri="{9D8B030D-6E8A-4147-A177-3AD203B41FA5}">
                      <a16:colId xmlns:a16="http://schemas.microsoft.com/office/drawing/2014/main" val="3196510172"/>
                    </a:ext>
                  </a:extLst>
                </a:gridCol>
                <a:gridCol w="1403668">
                  <a:extLst>
                    <a:ext uri="{9D8B030D-6E8A-4147-A177-3AD203B41FA5}">
                      <a16:colId xmlns:a16="http://schemas.microsoft.com/office/drawing/2014/main" val="2696424307"/>
                    </a:ext>
                  </a:extLst>
                </a:gridCol>
                <a:gridCol w="1357630">
                  <a:extLst>
                    <a:ext uri="{9D8B030D-6E8A-4147-A177-3AD203B41FA5}">
                      <a16:colId xmlns:a16="http://schemas.microsoft.com/office/drawing/2014/main" val="9135195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현재 속도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0km/h~30km/h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31km/h~ 80km/h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81km/h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 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901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드리프트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 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70%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100%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41498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AFAE023-3E69-4AE8-8EB4-E8CE309A3DEE}"/>
              </a:ext>
            </a:extLst>
          </p:cNvPr>
          <p:cNvSpPr txBox="1"/>
          <p:nvPr/>
        </p:nvSpPr>
        <p:spPr>
          <a:xfrm>
            <a:off x="779929" y="5425572"/>
            <a:ext cx="25202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3) 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회전력과 </a:t>
            </a:r>
            <a:r>
              <a:rPr lang="ko-KR" altLang="en-US" sz="1400" dirty="0" err="1">
                <a:latin typeface="a시월구일2" panose="02020600000000000000" pitchFamily="18" charset="-127"/>
                <a:ea typeface="a시월구일2" panose="02020600000000000000" pitchFamily="18" charset="-127"/>
              </a:rPr>
              <a:t>드리프트의</a:t>
            </a:r>
            <a:r>
              <a:rPr lang="ko-KR" altLang="en-US" sz="1400" dirty="0">
                <a:latin typeface="a시월구일2" panose="02020600000000000000" pitchFamily="18" charset="-127"/>
                <a:ea typeface="a시월구일2" panose="02020600000000000000" pitchFamily="18" charset="-127"/>
              </a:rPr>
              <a:t> 관계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92D9DC-0EF4-40AF-A50A-DF448DAB4287}"/>
              </a:ext>
            </a:extLst>
          </p:cNvPr>
          <p:cNvSpPr txBox="1"/>
          <p:nvPr/>
        </p:nvSpPr>
        <p:spPr>
          <a:xfrm>
            <a:off x="947879" y="5748088"/>
            <a:ext cx="40735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a시월구일1" panose="02020600000000000000" pitchFamily="18" charset="-127"/>
                <a:ea typeface="a시월구일1" panose="02020600000000000000" pitchFamily="18" charset="-127"/>
              </a:rPr>
              <a:t>드리프트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강도는 아래와 같이</a:t>
            </a:r>
            <a:r>
              <a:rPr lang="en-US" altLang="ko-KR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 </a:t>
            </a:r>
            <a:r>
              <a:rPr lang="ko-KR" altLang="en-US" sz="1200" dirty="0">
                <a:latin typeface="a시월구일1" panose="02020600000000000000" pitchFamily="18" charset="-127"/>
                <a:ea typeface="a시월구일1" panose="02020600000000000000" pitchFamily="18" charset="-127"/>
              </a:rPr>
              <a:t>현재 속도의 영향을 받는다 </a:t>
            </a: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F358A64D-DDBE-4C94-867B-83D664CCF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956711"/>
              </p:ext>
            </p:extLst>
          </p:nvPr>
        </p:nvGraphicFramePr>
        <p:xfrm>
          <a:off x="986819" y="6055896"/>
          <a:ext cx="5209858" cy="548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65542">
                  <a:extLst>
                    <a:ext uri="{9D8B030D-6E8A-4147-A177-3AD203B41FA5}">
                      <a16:colId xmlns:a16="http://schemas.microsoft.com/office/drawing/2014/main" val="1788067610"/>
                    </a:ext>
                  </a:extLst>
                </a:gridCol>
                <a:gridCol w="1283018">
                  <a:extLst>
                    <a:ext uri="{9D8B030D-6E8A-4147-A177-3AD203B41FA5}">
                      <a16:colId xmlns:a16="http://schemas.microsoft.com/office/drawing/2014/main" val="3196510172"/>
                    </a:ext>
                  </a:extLst>
                </a:gridCol>
                <a:gridCol w="1403668">
                  <a:extLst>
                    <a:ext uri="{9D8B030D-6E8A-4147-A177-3AD203B41FA5}">
                      <a16:colId xmlns:a16="http://schemas.microsoft.com/office/drawing/2014/main" val="2696424307"/>
                    </a:ext>
                  </a:extLst>
                </a:gridCol>
                <a:gridCol w="1357630">
                  <a:extLst>
                    <a:ext uri="{9D8B030D-6E8A-4147-A177-3AD203B41FA5}">
                      <a16:colId xmlns:a16="http://schemas.microsoft.com/office/drawing/2014/main" val="9135195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회전력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-1 ~ 0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 ~ 1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901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드리프트</a:t>
                      </a:r>
                      <a:r>
                        <a:rPr lang="ko-KR" altLang="en-US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 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100% ~ 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a시월구일1" panose="02020600000000000000" pitchFamily="18" charset="-127"/>
                          <a:ea typeface="a시월구일1" panose="02020600000000000000" pitchFamily="18" charset="-127"/>
                        </a:rPr>
                        <a:t>0% ~ 100%</a:t>
                      </a:r>
                      <a:endParaRPr lang="ko-KR" altLang="en-US" sz="1200" dirty="0">
                        <a:latin typeface="a시월구일1" panose="02020600000000000000" pitchFamily="18" charset="-127"/>
                        <a:ea typeface="a시월구일1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41498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E7DF58F-1C64-4D1F-A8FE-1927251DC276}"/>
              </a:ext>
            </a:extLst>
          </p:cNvPr>
          <p:cNvSpPr txBox="1"/>
          <p:nvPr/>
        </p:nvSpPr>
        <p:spPr>
          <a:xfrm>
            <a:off x="7938130" y="365464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드리프트</a:t>
            </a:r>
            <a:endParaRPr lang="en-US" altLang="ko-KR" dirty="0">
              <a:latin typeface="a시월구일3" panose="02020600000000000000" pitchFamily="18" charset="-127"/>
              <a:ea typeface="a시월구일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823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1019</TotalTime>
  <Words>859</Words>
  <Application>Microsoft Office PowerPoint</Application>
  <PresentationFormat>화면 슬라이드 쇼(4:3)</PresentationFormat>
  <Paragraphs>196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a시월구일4</vt:lpstr>
      <vt:lpstr>Calibri</vt:lpstr>
      <vt:lpstr>맑은 고딕</vt:lpstr>
      <vt:lpstr>a시월구일2</vt:lpstr>
      <vt:lpstr>a시월구일1</vt:lpstr>
      <vt:lpstr>Arial</vt:lpstr>
      <vt:lpstr>a시월구일3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탁기 육</dc:creator>
  <cp:lastModifiedBy>탁기 육</cp:lastModifiedBy>
  <cp:revision>209</cp:revision>
  <dcterms:created xsi:type="dcterms:W3CDTF">2021-07-27T07:22:19Z</dcterms:created>
  <dcterms:modified xsi:type="dcterms:W3CDTF">2021-08-02T10:05:24Z</dcterms:modified>
</cp:coreProperties>
</file>

<file path=docProps/thumbnail.jpeg>
</file>